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1" r:id="rId3"/>
    <p:sldId id="344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67" r:id="rId26"/>
    <p:sldId id="388" r:id="rId27"/>
    <p:sldId id="368" r:id="rId28"/>
    <p:sldId id="369" r:id="rId29"/>
    <p:sldId id="370" r:id="rId30"/>
    <p:sldId id="371" r:id="rId31"/>
    <p:sldId id="372" r:id="rId32"/>
    <p:sldId id="376" r:id="rId33"/>
    <p:sldId id="373" r:id="rId34"/>
    <p:sldId id="383" r:id="rId35"/>
    <p:sldId id="384" r:id="rId36"/>
    <p:sldId id="385" r:id="rId37"/>
    <p:sldId id="374" r:id="rId38"/>
    <p:sldId id="381" r:id="rId39"/>
    <p:sldId id="375" r:id="rId40"/>
    <p:sldId id="387" r:id="rId41"/>
    <p:sldId id="377" r:id="rId42"/>
    <p:sldId id="378" r:id="rId43"/>
    <p:sldId id="379" r:id="rId44"/>
    <p:sldId id="380" r:id="rId45"/>
    <p:sldId id="390" r:id="rId46"/>
    <p:sldId id="391" r:id="rId47"/>
    <p:sldId id="382" r:id="rId48"/>
    <p:sldId id="34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3C4-E47A-44F5-8986-2EB4D0D97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4059"/>
            <a:ext cx="9144000" cy="214590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FEB42-8176-44F0-9F88-51A81418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5BAB-B2B1-482E-920D-A2A9F57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C613-BAA7-4909-BDCA-1AE9001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E2EA-3D4F-4F47-A4A1-C7D0777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200DB5-426F-4358-8404-1A1565F0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1C4635-AAA8-4BE4-84FF-A96509EA3C97}"/>
              </a:ext>
            </a:extLst>
          </p:cNvPr>
          <p:cNvSpPr/>
          <p:nvPr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2AB74-9928-4C45-8D8D-C3A9CE517C82}"/>
              </a:ext>
            </a:extLst>
          </p:cNvPr>
          <p:cNvCxnSpPr>
            <a:cxnSpLocks/>
          </p:cNvCxnSpPr>
          <p:nvPr/>
        </p:nvCxnSpPr>
        <p:spPr>
          <a:xfrm>
            <a:off x="1711923" y="3429000"/>
            <a:ext cx="590828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4A384-EE59-467E-AD78-F13FFA45F6F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5E652C-429A-4BE0-8B6B-F1E3E1549301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E75796-42E1-4266-9CD2-D06301AF1B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6C9E-BFCF-4751-AE42-FAFD2460C3B9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110-F0A6-459C-AFD7-97F6FC9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6EE6C-A65C-4D6D-8A62-E5667A6E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E4ED-FC69-47AD-B97A-147467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71E-BC15-477B-AF89-C3DD730D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1DAA-3430-4163-BFBA-13EE34FA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7159E-770B-4C19-9062-223F2855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DAEC5-2C1B-4F61-8FA0-E6061536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7785-EE6A-4533-9B32-0F3C9168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8D84-B2C2-4089-B164-1512B3D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15EB-CB2B-4056-9E86-1D0434EE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911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 noProof="0"/>
              <a:t>Click icon to add chart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64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39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0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7C6-68BD-4E21-8346-CD8DCCB1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041"/>
            <a:ext cx="10515600" cy="8149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ACD3-E8D7-4B2D-BFB4-3EDE374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E215-2D75-46D1-AB92-CB001CA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A595-CBAD-4D71-A5FE-974BB37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8062-6626-4D0C-AB3C-63C430D7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375E0A-4873-4671-AD1D-0912CA460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614"/>
            <a:ext cx="12192000" cy="8793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ECCD-3383-4F42-80D8-5525D5E2301E}"/>
              </a:ext>
            </a:extLst>
          </p:cNvPr>
          <p:cNvCxnSpPr>
            <a:cxnSpLocks/>
          </p:cNvCxnSpPr>
          <p:nvPr/>
        </p:nvCxnSpPr>
        <p:spPr>
          <a:xfrm>
            <a:off x="726967" y="6361042"/>
            <a:ext cx="10581499" cy="0"/>
          </a:xfrm>
          <a:prstGeom prst="line">
            <a:avLst/>
          </a:prstGeom>
          <a:ln>
            <a:solidFill>
              <a:srgbClr val="0E4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F3AC65-EEF3-4025-BEAE-555E23142A6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AA318-BAE9-4CD2-AC65-FAD19A942C62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rgbClr val="FF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B133E-5826-45C8-85FE-4DBB5EACC0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17423-92ED-4E0F-9ACF-72313D8C8F4E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F3B7-6A09-4607-BD7C-1A0A33C1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EE5A8-F7EA-4217-8872-21D4562D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60D8-041C-481E-9780-9284F1EC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0DC3-AF26-43AA-B3D4-32301CF6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EFCA-73A0-413D-9313-74FF8D0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F06105-6ED1-400F-8619-C4DE11BECE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A2497-0E75-4051-827A-8D313C252951}" type="datetimeFigureOut">
              <a:rPr lang="en-ID" smtClean="0"/>
              <a:pPr/>
              <a:t>30/06/2023</a:t>
            </a:fld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346F4C-D4F5-4491-9B6B-EED28181E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0B32E7-F6B3-441E-8B55-772CE1321F0A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221ED-4BC7-43F8-8BFF-4C036FA2A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027BB9-ADC9-4AE2-BEC3-B3DBD90C096D}"/>
              </a:ext>
            </a:extLst>
          </p:cNvPr>
          <p:cNvSpPr/>
          <p:nvPr userDrawn="1"/>
        </p:nvSpPr>
        <p:spPr>
          <a:xfrm flipV="1">
            <a:off x="0" y="635254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0DC67-26C4-435C-8863-C5B408AD3630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26EEF-3827-4C22-B54B-6EE0F14EA570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37CA7DD-C3BE-402A-A879-95E2B8DCB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114A-2379-4F8C-9D73-2E295BC03858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8210-A9DB-4E10-A9FA-0304684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836"/>
            <a:ext cx="10515600" cy="10683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670-AA58-4090-BE15-1CF624E5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5579"/>
            <a:ext cx="5181600" cy="410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A0D1-DB5D-4AE0-9C5D-2B32F8C4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5577"/>
            <a:ext cx="5181600" cy="41013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27A-4399-4C7F-9467-BF21282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191-E7A5-42E0-AF70-CFB8C8B8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4386-EB34-433D-BCB0-2A97092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89D11-0481-4EB5-AA92-216B7EC311D1}"/>
              </a:ext>
            </a:extLst>
          </p:cNvPr>
          <p:cNvSpPr txBox="1"/>
          <p:nvPr userDrawn="1"/>
        </p:nvSpPr>
        <p:spPr>
          <a:xfrm>
            <a:off x="846088" y="29767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D E P A R T E M E N</a:t>
            </a:r>
          </a:p>
          <a:p>
            <a:r>
              <a:rPr lang="en-US" sz="1300" b="1" dirty="0">
                <a:solidFill>
                  <a:schemeClr val="bg1"/>
                </a:solidFill>
                <a:latin typeface="Trajan Pro" panose="02020502050506020301" pitchFamily="18" charset="0"/>
                <a:cs typeface="Times New Roman" panose="02020603050405020304" pitchFamily="18" charset="0"/>
              </a:rPr>
              <a:t>TEKNIK ELEKTRO</a:t>
            </a:r>
            <a:endParaRPr lang="en-ID" sz="1300" b="1" dirty="0">
              <a:solidFill>
                <a:schemeClr val="bg1"/>
              </a:solidFill>
              <a:latin typeface="Trajan Pro" panose="02020502050506020301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5E36B-1432-4B5E-ADD4-A30685530ABB}"/>
              </a:ext>
            </a:extLst>
          </p:cNvPr>
          <p:cNvCxnSpPr/>
          <p:nvPr userDrawn="1"/>
        </p:nvCxnSpPr>
        <p:spPr>
          <a:xfrm>
            <a:off x="861287" y="69449"/>
            <a:ext cx="0" cy="75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132128-ECF6-40FD-A420-D22E7021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" y="84797"/>
            <a:ext cx="454211" cy="49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C5E1D-53C8-404F-B481-2FCE2F9536CD}"/>
              </a:ext>
            </a:extLst>
          </p:cNvPr>
          <p:cNvSpPr txBox="1"/>
          <p:nvPr userDrawn="1"/>
        </p:nvSpPr>
        <p:spPr>
          <a:xfrm>
            <a:off x="-12268" y="557461"/>
            <a:ext cx="862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Universitas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Trajan Pro" panose="02020502050506020301" pitchFamily="18" charset="0"/>
              </a:rPr>
              <a:t>Indonesia</a:t>
            </a:r>
            <a:endParaRPr lang="en-ID" sz="800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B94-06DA-4051-9784-04661215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A5BB-6802-4D0F-AEF7-E3101C41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49C6-B49D-4F4F-9845-01DE0277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001A-8346-4AF8-9CB3-E5A0357B6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AE64-D735-4D15-91C1-55B1C4ED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A07C5-26E5-42FC-B31F-2C8B0E55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E09A5-6D63-4010-A15C-8CF891B3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3CEF6-1256-4D87-999B-734600D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172-C08E-4527-AAF6-FB9033C5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AC11-05B6-4081-B539-C08AC741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D92C-D4F1-4212-B08A-B47B28B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E54-D294-42AD-B2F5-78E12BC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9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ED8E2-2167-4B09-9E7D-2FCCE8C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D871-99F6-43B9-B2C4-F6F0BED0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1B17-DD03-4DAA-8F42-9B9571E4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F1-3D6B-4F1F-ADE6-3EA31862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21E5-C3D2-452B-A273-8040E008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11F3-8487-4E27-A74A-AE05B298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1F14-BD6E-4DEF-AF30-A1B07029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3A56-77CF-48C8-A3C3-3B1B995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FE04E-E474-4AB2-B236-0BE78D94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8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CD3-1F74-47D6-B746-4FC0609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C55D-401E-4EB7-A3FD-18C987F5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DDFF-94CA-4F85-9B05-8D7D8762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8B9F-7B81-467D-8F51-F8F81B4E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E5E1-5FEA-4A9A-971B-50E4C4E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143-1488-444B-A2AB-CCD3D43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3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9FB-7178-4171-AB7A-4D66B669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FC7-449D-41B6-AEBD-836059EE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F64E-0AB7-4A9D-8D42-27823353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2497-0E75-4051-827A-8D313C252951}" type="datetimeFigureOut">
              <a:rPr lang="en-ID" smtClean="0"/>
              <a:t>30/06/2023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38FF-801C-4AD7-B128-C8794226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014-0CEA-4609-9FD7-24DBD3A6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32E7-F6B3-441E-8B55-772CE1321F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3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9mKmXiNtIw?feature=oembed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259C-3DBE-40BA-A942-CDA6D848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Multi </a:t>
            </a:r>
            <a:r>
              <a:rPr lang="en-US" dirty="0" err="1"/>
              <a:t>Objek</a:t>
            </a:r>
            <a:r>
              <a:rPr lang="en-US" dirty="0"/>
              <a:t> untuk Pendeteksian </a:t>
            </a:r>
            <a:r>
              <a:rPr lang="en-US" dirty="0" err="1"/>
              <a:t>Jenis</a:t>
            </a:r>
            <a:r>
              <a:rPr lang="en-US" dirty="0"/>
              <a:t> Ikan </a:t>
            </a:r>
            <a:r>
              <a:rPr lang="en-US" dirty="0" err="1"/>
              <a:t>Berbasis</a:t>
            </a:r>
            <a:r>
              <a:rPr lang="en-US" dirty="0"/>
              <a:t> YOLOv7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FF06-4C5D-445B-9D51-69CE1D0F5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Daffa Ajiputra</a:t>
            </a:r>
          </a:p>
          <a:p>
            <a:r>
              <a:rPr lang="en-US" dirty="0"/>
              <a:t>1906355781</a:t>
            </a:r>
          </a:p>
          <a:p>
            <a:r>
              <a:rPr lang="en-US" dirty="0"/>
              <a:t>Teknik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Dosen</a:t>
            </a:r>
            <a:r>
              <a:rPr lang="en-US" dirty="0"/>
              <a:t> Pembimbing: Dr. Prima Dewi </a:t>
            </a:r>
            <a:r>
              <a:rPr lang="en-US" dirty="0" err="1"/>
              <a:t>Purnamasari</a:t>
            </a:r>
            <a:r>
              <a:rPr lang="en-US" dirty="0"/>
              <a:t>, S.T., M.T., M.Sc.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98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Convolutional Neural Networks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34006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0880F-A2DC-F71A-5A59-E6F0B1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670902"/>
            <a:ext cx="2335392" cy="151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4DC5-76F5-40E3-543F-24D220AF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13" y="2441535"/>
            <a:ext cx="3474173" cy="72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1FF69-ACBB-9F7E-B2B6-F0D29952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34" y="3572819"/>
            <a:ext cx="1577130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35B7A-E1E7-E48B-A6EB-7E8D4B14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68" y="2430265"/>
            <a:ext cx="2679682" cy="199746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04347C-B3D5-2AD2-1419-CDB7E9B0FC03}"/>
              </a:ext>
            </a:extLst>
          </p:cNvPr>
          <p:cNvSpPr/>
          <p:nvPr/>
        </p:nvSpPr>
        <p:spPr>
          <a:xfrm>
            <a:off x="7924800" y="316738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FEE9-B40D-D1DF-EE41-D850E993A9AD}"/>
              </a:ext>
            </a:extLst>
          </p:cNvPr>
          <p:cNvSpPr txBox="1"/>
          <p:nvPr/>
        </p:nvSpPr>
        <p:spPr>
          <a:xfrm>
            <a:off x="960434" y="4403221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Convolutional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856A0-6D9A-F819-9612-D3EB3A19684E}"/>
              </a:ext>
            </a:extLst>
          </p:cNvPr>
          <p:cNvSpPr txBox="1"/>
          <p:nvPr/>
        </p:nvSpPr>
        <p:spPr>
          <a:xfrm>
            <a:off x="5114599" y="4772553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Pooling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1FB-9C8D-8DD9-80A6-CCAF28592A57}"/>
              </a:ext>
            </a:extLst>
          </p:cNvPr>
          <p:cNvSpPr txBox="1"/>
          <p:nvPr/>
        </p:nvSpPr>
        <p:spPr>
          <a:xfrm>
            <a:off x="9440909" y="4547407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connected layer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YOLOv7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D19A5-A99F-1715-5687-340ED7A5A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" y="2577317"/>
            <a:ext cx="2845866" cy="1703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B9D7-B27F-6964-7C6A-3A58AF88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93" y="2577317"/>
            <a:ext cx="2637849" cy="170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BEE9-94EC-77E6-9B6F-F1EA0EDDB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6" y="2577317"/>
            <a:ext cx="2677281" cy="1703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34E92B-4FE6-6970-2177-06F96AAEE31E}"/>
              </a:ext>
            </a:extLst>
          </p:cNvPr>
          <p:cNvSpPr txBox="1"/>
          <p:nvPr/>
        </p:nvSpPr>
        <p:spPr>
          <a:xfrm>
            <a:off x="1065781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YOLOv7-Tiny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3CC01-9FF8-220B-2C05-2581360DA65C}"/>
              </a:ext>
            </a:extLst>
          </p:cNvPr>
          <p:cNvSpPr txBox="1"/>
          <p:nvPr/>
        </p:nvSpPr>
        <p:spPr>
          <a:xfrm>
            <a:off x="5168083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CF1E2-9B09-C12B-709A-5F86C7ECE03C}"/>
              </a:ext>
            </a:extLst>
          </p:cNvPr>
          <p:cNvSpPr txBox="1"/>
          <p:nvPr/>
        </p:nvSpPr>
        <p:spPr>
          <a:xfrm>
            <a:off x="8946386" y="4378651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YOLOv7-X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25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Polygon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D868-2DAD-D261-85DC-575B914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3" y="2270515"/>
            <a:ext cx="4026716" cy="26676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0EA569-783C-C290-D076-AFAB754CC90E}"/>
              </a:ext>
            </a:extLst>
          </p:cNvPr>
          <p:cNvSpPr/>
          <p:nvPr/>
        </p:nvSpPr>
        <p:spPr>
          <a:xfrm>
            <a:off x="5482116" y="3167390"/>
            <a:ext cx="1227767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98A57-2511-8F1E-8D28-8C3DAE0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01" y="2270514"/>
            <a:ext cx="3756533" cy="24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3150-C5AE-EC25-0042-159F33E04A17}"/>
              </a:ext>
            </a:extLst>
          </p:cNvPr>
          <p:cNvSpPr txBox="1"/>
          <p:nvPr/>
        </p:nvSpPr>
        <p:spPr>
          <a:xfrm>
            <a:off x="1074759" y="5024983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Sebelum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93E5-CB2F-09CD-2BCF-FDF3E4A78598}"/>
              </a:ext>
            </a:extLst>
          </p:cNvPr>
          <p:cNvSpPr txBox="1"/>
          <p:nvPr/>
        </p:nvSpPr>
        <p:spPr>
          <a:xfrm>
            <a:off x="7431234" y="5032961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Setelah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80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E4F2-7820-E9F5-895D-C1636C43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3" y="2149735"/>
            <a:ext cx="6962314" cy="127054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D0D463-D96F-FDEC-944B-9110F67F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03815"/>
              </p:ext>
            </p:extLst>
          </p:nvPr>
        </p:nvGraphicFramePr>
        <p:xfrm>
          <a:off x="2889337" y="4387675"/>
          <a:ext cx="6413326" cy="14995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28649">
                  <a:extLst>
                    <a:ext uri="{9D8B030D-6E8A-4147-A177-3AD203B41FA5}">
                      <a16:colId xmlns:a16="http://schemas.microsoft.com/office/drawing/2014/main" val="1419683241"/>
                    </a:ext>
                  </a:extLst>
                </a:gridCol>
                <a:gridCol w="3284677">
                  <a:extLst>
                    <a:ext uri="{9D8B030D-6E8A-4147-A177-3AD203B41FA5}">
                      <a16:colId xmlns:a16="http://schemas.microsoft.com/office/drawing/2014/main" val="1371189396"/>
                    </a:ext>
                  </a:extLst>
                </a:gridCol>
              </a:tblGrid>
              <a:tr h="347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>
                          <a:effectLst/>
                        </a:rPr>
                        <a:t>Intel i5-13600K @ 3.50 GHz (20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721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Graphics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Processing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</a:t>
                      </a:r>
                      <a:r>
                        <a:rPr lang="id-ID" sz="1200" dirty="0" err="1">
                          <a:effectLst/>
                        </a:rPr>
                        <a:t>GeForce</a:t>
                      </a:r>
                      <a:r>
                        <a:rPr lang="id-ID" sz="1200" dirty="0">
                          <a:effectLst/>
                        </a:rPr>
                        <a:t> RTX 3070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31346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32 GB DDR5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43571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EndeavourOS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</a:t>
                      </a:r>
                      <a:r>
                        <a:rPr lang="id-ID" sz="1200" dirty="0">
                          <a:effectLst/>
                        </a:rPr>
                        <a:t> Linux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1410363"/>
                  </a:ext>
                </a:extLst>
              </a:tr>
              <a:tr h="1637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Python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Version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3.8.16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03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6E1FF-4073-3D45-54B4-C2C43CE1BDD3}"/>
              </a:ext>
            </a:extLst>
          </p:cNvPr>
          <p:cNvSpPr txBox="1"/>
          <p:nvPr/>
        </p:nvSpPr>
        <p:spPr>
          <a:xfrm>
            <a:off x="3362194" y="3899592"/>
            <a:ext cx="54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Spesifikasi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Pengumpulan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08ABF-CEC3-AE15-D567-B72FBFE08B5D}"/>
              </a:ext>
            </a:extLst>
          </p:cNvPr>
          <p:cNvSpPr txBox="1"/>
          <p:nvPr/>
        </p:nvSpPr>
        <p:spPr>
          <a:xfrm>
            <a:off x="849291" y="4809538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Tangkapan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Kamera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0C57E-D6FD-15C7-CC68-065314CD8F51}"/>
              </a:ext>
            </a:extLst>
          </p:cNvPr>
          <p:cNvSpPr txBox="1"/>
          <p:nvPr/>
        </p:nvSpPr>
        <p:spPr>
          <a:xfrm>
            <a:off x="7205766" y="4817516"/>
            <a:ext cx="3519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</a:t>
            </a:r>
            <a: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r>
              <a:rPr lang="en-US" sz="2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Fishnet</a:t>
            </a:r>
            <a:endParaRPr lang="id-ID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44C4-30C2-C6BC-C85E-7F754957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2312226"/>
            <a:ext cx="3970751" cy="22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E2FD1-498F-072D-8CD0-09953E6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21" y="2312225"/>
            <a:ext cx="4163505" cy="22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31AA-513F-D520-2FB2-1AAC5341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73" y="1910592"/>
            <a:ext cx="627496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Ekstraksi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Frame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29EA-960C-994A-20BE-95CC1279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8" y="1886137"/>
            <a:ext cx="8043843" cy="3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Labelling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Data</a:t>
            </a:r>
            <a:endParaRPr lang="en-US" sz="28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63889-DE3E-F7DA-9BCA-E02ECAB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" y="2535497"/>
            <a:ext cx="2906906" cy="1787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A71B5-5EDC-33A4-739D-136F096B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98" y="2535494"/>
            <a:ext cx="3012590" cy="17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51F6F-7BC3-CC85-EF4D-D0823B5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9" y="2535493"/>
            <a:ext cx="3006624" cy="17870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F26256-B87F-C938-68B4-7444C3C56541}"/>
              </a:ext>
            </a:extLst>
          </p:cNvPr>
          <p:cNvSpPr/>
          <p:nvPr/>
        </p:nvSpPr>
        <p:spPr>
          <a:xfrm>
            <a:off x="3668517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4128DD-A3E0-DCF3-80F6-2759F7454B2F}"/>
              </a:ext>
            </a:extLst>
          </p:cNvPr>
          <p:cNvSpPr/>
          <p:nvPr/>
        </p:nvSpPr>
        <p:spPr>
          <a:xfrm>
            <a:off x="7740081" y="3167387"/>
            <a:ext cx="852295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910-3EE5-3E65-51FA-AFAFFAB26B73}"/>
              </a:ext>
            </a:extLst>
          </p:cNvPr>
          <p:cNvSpPr txBox="1"/>
          <p:nvPr/>
        </p:nvSpPr>
        <p:spPr>
          <a:xfrm>
            <a:off x="1097096" y="4426795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F2EFD-224D-4947-7A35-7F17156532FF}"/>
              </a:ext>
            </a:extLst>
          </p:cNvPr>
          <p:cNvSpPr txBox="1"/>
          <p:nvPr/>
        </p:nvSpPr>
        <p:spPr>
          <a:xfrm>
            <a:off x="4790161" y="4478782"/>
            <a:ext cx="274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00F3-A2F2-92C7-E002-9A6336ED4B3C}"/>
              </a:ext>
            </a:extLst>
          </p:cNvPr>
          <p:cNvSpPr txBox="1"/>
          <p:nvPr/>
        </p:nvSpPr>
        <p:spPr>
          <a:xfrm>
            <a:off x="9183181" y="4452574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setelah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dianotasi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0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8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35B4-0A85-2915-CD36-6179B80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8" y="1874520"/>
            <a:ext cx="5668472" cy="438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D46-9A8A-49FD-8314-7882645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736A-9702-469E-895F-79110729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Pendahuluan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Kesimpulan</a:t>
            </a:r>
          </a:p>
          <a:p>
            <a:pPr marL="514350" indent="-51435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572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59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DC378-165F-B1A7-DAA2-840563F2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7" y="1912414"/>
            <a:ext cx="5246345" cy="416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19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Rancangan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Proses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Implementasi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Model pada Jetson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Pemasangan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library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PyTorch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Torchvision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Matplotlib,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PyYAML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dan lain-lain.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Pembuatan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virtual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tambahan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mengeksekusi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process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dan melakukan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inference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berkas video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4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terkonfigurasi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sudo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swapon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--</a:t>
            </a: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show</a:t>
            </a:r>
            <a:endParaRPr lang="id-ID" dirty="0">
              <a:solidFill>
                <a:schemeClr val="bg1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free</a:t>
            </a:r>
            <a:r>
              <a:rPr lang="id-ID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-h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Mengetahui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penyimpanan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df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-h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fallocate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-l size directory </a:t>
            </a:r>
          </a:p>
          <a:p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Swap Memory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094842"/>
            <a:ext cx="7385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Mengaktifkan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file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swap memory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600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ls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lh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mkswap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sudo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swapon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id-ID" sz="1800" b="0" i="0" u="none" strike="noStrike" baseline="0" dirty="0" err="1">
                <a:solidFill>
                  <a:schemeClr val="bg1"/>
                </a:solidFill>
                <a:latin typeface="Courier New" panose="02070309020205020404" pitchFamily="49" charset="0"/>
              </a:rPr>
              <a:t>directory</a:t>
            </a:r>
            <a:r>
              <a:rPr lang="id-ID" sz="1800" b="0" i="0" u="none" strike="noStrike" baseline="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87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Spesifikasi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Jetson Nano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6C07B2-0D71-FC20-F2ED-AE0EC5F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9127"/>
              </p:ext>
            </p:extLst>
          </p:nvPr>
        </p:nvGraphicFramePr>
        <p:xfrm>
          <a:off x="2830882" y="2505205"/>
          <a:ext cx="6344433" cy="304299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95041">
                  <a:extLst>
                    <a:ext uri="{9D8B030D-6E8A-4147-A177-3AD203B41FA5}">
                      <a16:colId xmlns:a16="http://schemas.microsoft.com/office/drawing/2014/main" val="4216964739"/>
                    </a:ext>
                  </a:extLst>
                </a:gridCol>
                <a:gridCol w="3249392">
                  <a:extLst>
                    <a:ext uri="{9D8B030D-6E8A-4147-A177-3AD203B41FA5}">
                      <a16:colId xmlns:a16="http://schemas.microsoft.com/office/drawing/2014/main" val="1883325356"/>
                    </a:ext>
                  </a:extLst>
                </a:gridCol>
              </a:tblGrid>
              <a:tr h="10539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d-ID" sz="1200" dirty="0">
                          <a:effectLst/>
                        </a:rPr>
                      </a:br>
                      <a:r>
                        <a:rPr lang="id-ID" sz="1200" dirty="0" err="1">
                          <a:effectLst/>
                        </a:rPr>
                        <a:t>Central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Processor</a:t>
                      </a:r>
                      <a:r>
                        <a:rPr lang="id-ID" sz="1200" dirty="0">
                          <a:effectLst/>
                        </a:rPr>
                        <a:t> Unit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dirty="0" err="1">
                          <a:effectLst/>
                        </a:rPr>
                        <a:t>Quad-Core</a:t>
                      </a:r>
                      <a:r>
                        <a:rPr lang="id-ID" sz="1200" b="0" dirty="0">
                          <a:effectLst/>
                        </a:rPr>
                        <a:t> ARM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Cortex</a:t>
                      </a:r>
                      <a:r>
                        <a:rPr lang="id-ID" sz="1200" b="0" baseline="30000" dirty="0">
                          <a:effectLst/>
                        </a:rPr>
                        <a:t>®</a:t>
                      </a:r>
                      <a:r>
                        <a:rPr lang="id-ID" sz="1200" b="0" dirty="0">
                          <a:effectLst/>
                        </a:rPr>
                        <a:t>-A57 </a:t>
                      </a:r>
                      <a:r>
                        <a:rPr lang="id-ID" sz="1200" b="0" dirty="0" err="1">
                          <a:effectLst/>
                        </a:rPr>
                        <a:t>MPCore</a:t>
                      </a:r>
                      <a:r>
                        <a:rPr lang="id-ID" sz="1200" b="0" dirty="0">
                          <a:effectLst/>
                        </a:rPr>
                        <a:t> </a:t>
                      </a:r>
                      <a:r>
                        <a:rPr lang="id-ID" sz="1200" b="0" dirty="0" err="1">
                          <a:effectLst/>
                        </a:rPr>
                        <a:t>processor</a:t>
                      </a:r>
                      <a:r>
                        <a:rPr lang="id-ID" sz="1200" b="0" dirty="0">
                          <a:effectLst/>
                        </a:rPr>
                        <a:t> (4 </a:t>
                      </a:r>
                      <a:r>
                        <a:rPr lang="id-ID" sz="1200" b="0" dirty="0" err="1">
                          <a:effectLst/>
                        </a:rPr>
                        <a:t>CPUs</a:t>
                      </a:r>
                      <a:r>
                        <a:rPr lang="id-ID" sz="1200" b="0" dirty="0">
                          <a:effectLst/>
                        </a:rPr>
                        <a:t>) </a:t>
                      </a:r>
                      <a:endParaRPr lang="id-ID" sz="1200" b="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35512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Graphics Processing Unit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NVIDIA Maxwell</a:t>
                      </a:r>
                      <a:r>
                        <a:rPr lang="id-ID" sz="1200" baseline="30000" dirty="0">
                          <a:effectLst/>
                        </a:rPr>
                        <a:t>™</a:t>
                      </a:r>
                      <a:r>
                        <a:rPr lang="id-ID" sz="1200" dirty="0">
                          <a:effectLst/>
                        </a:rPr>
                        <a:t> </a:t>
                      </a:r>
                      <a:r>
                        <a:rPr lang="id-ID" sz="1200" dirty="0" err="1">
                          <a:effectLst/>
                        </a:rPr>
                        <a:t>architecture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748104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Memory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 GB 64-bit LPDDR4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437980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Operating System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Ubuntu 18.04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361802"/>
                  </a:ext>
                </a:extLst>
              </a:tr>
              <a:tr h="49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Python Version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3.6.9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56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00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Dataset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D0C2A4-9724-8FA5-1E5C-476CF047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89471"/>
              </p:ext>
            </p:extLst>
          </p:nvPr>
        </p:nvGraphicFramePr>
        <p:xfrm>
          <a:off x="730296" y="2915432"/>
          <a:ext cx="4067172" cy="220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4866">
                  <a:extLst>
                    <a:ext uri="{9D8B030D-6E8A-4147-A177-3AD203B41FA5}">
                      <a16:colId xmlns:a16="http://schemas.microsoft.com/office/drawing/2014/main" val="3613366010"/>
                    </a:ext>
                  </a:extLst>
                </a:gridCol>
                <a:gridCol w="2032306">
                  <a:extLst>
                    <a:ext uri="{9D8B030D-6E8A-4147-A177-3AD203B41FA5}">
                      <a16:colId xmlns:a16="http://schemas.microsoft.com/office/drawing/2014/main" val="1120955141"/>
                    </a:ext>
                  </a:extLst>
                </a:gridCol>
              </a:tblGrid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Nama Bagian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Jumlah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159381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2.999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344548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Validation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641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841495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258376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4.280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377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90012-E55D-1A95-9071-A6139242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9304"/>
              </p:ext>
            </p:extLst>
          </p:nvPr>
        </p:nvGraphicFramePr>
        <p:xfrm>
          <a:off x="6771409" y="2915432"/>
          <a:ext cx="5037455" cy="2205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367532751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71439995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857160919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38138307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Data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2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Training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 err="1">
                          <a:effectLst/>
                        </a:rPr>
                        <a:t>Validation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Testing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1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human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7423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1566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25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4734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1071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967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2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4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31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37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2631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90427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Total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16061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3446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3363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31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9B8C64-9AB3-E6AF-4CEE-A876DB9AF066}"/>
              </a:ext>
            </a:extLst>
          </p:cNvPr>
          <p:cNvSpPr txBox="1"/>
          <p:nvPr/>
        </p:nvSpPr>
        <p:spPr>
          <a:xfrm>
            <a:off x="730296" y="2455101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Persebaran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C49AA-66F3-29F1-6C54-927215EC67D4}"/>
              </a:ext>
            </a:extLst>
          </p:cNvPr>
          <p:cNvSpPr txBox="1"/>
          <p:nvPr/>
        </p:nvSpPr>
        <p:spPr>
          <a:xfrm>
            <a:off x="7394534" y="2457188"/>
            <a:ext cx="40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 data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kelas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5"/>
            <a:ext cx="73850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</a:p>
        </p:txBody>
      </p:sp>
    </p:spTree>
    <p:extLst>
      <p:ext uri="{BB962C8B-B14F-4D97-AF65-F5344CB8AC3E}">
        <p14:creationId xmlns:p14="http://schemas.microsoft.com/office/powerpoint/2010/main" val="221780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028884-3E73-7EA1-E5A9-52AEC4C0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20261"/>
              </p:ext>
            </p:extLst>
          </p:nvPr>
        </p:nvGraphicFramePr>
        <p:xfrm>
          <a:off x="1208761" y="2223372"/>
          <a:ext cx="9500992" cy="2586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624">
                  <a:extLst>
                    <a:ext uri="{9D8B030D-6E8A-4147-A177-3AD203B41FA5}">
                      <a16:colId xmlns:a16="http://schemas.microsoft.com/office/drawing/2014/main" val="1273626464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54566273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99021675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45018347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3628978909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121318441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518909400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1393675653"/>
                    </a:ext>
                  </a:extLst>
                </a:gridCol>
              </a:tblGrid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Bentuk Data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618820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Polygon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annotation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0.763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1081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Bounding</a:t>
                      </a:r>
                      <a:r>
                        <a:rPr lang="id-ID" sz="900" dirty="0">
                          <a:effectLst/>
                        </a:rPr>
                        <a:t> Box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0.455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400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454988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010289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0.809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302704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YOLOv7-X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Polygon annotation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75212"/>
                  </a:ext>
                </a:extLst>
              </a:tr>
              <a:tr h="369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Bounding Box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60.2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16.6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9CEA8D-28F1-4401-444D-62D12FB81086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2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95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1: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7D16-95EE-C23D-0BB0-52C8FF1A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35266"/>
          <a:stretch/>
        </p:blipFill>
        <p:spPr bwMode="auto">
          <a:xfrm>
            <a:off x="745294" y="2338355"/>
            <a:ext cx="2696364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17969-6BB7-0A85-AF6E-98A8B435069B}"/>
              </a:ext>
            </a:extLst>
          </p:cNvPr>
          <p:cNvSpPr txBox="1"/>
          <p:nvPr/>
        </p:nvSpPr>
        <p:spPr>
          <a:xfrm>
            <a:off x="745294" y="5066778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DA61-40CD-C3E4-1C34-1AB11DE0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35133"/>
          <a:stretch/>
        </p:blipFill>
        <p:spPr bwMode="auto">
          <a:xfrm>
            <a:off x="4379145" y="2338355"/>
            <a:ext cx="2712672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881E3-3EC1-0F4F-5604-653F114C56E1}"/>
              </a:ext>
            </a:extLst>
          </p:cNvPr>
          <p:cNvSpPr txBox="1"/>
          <p:nvPr/>
        </p:nvSpPr>
        <p:spPr>
          <a:xfrm>
            <a:off x="4379144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 box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AB59E-B0FF-BBF2-5DDD-79CE7BD6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5411"/>
          <a:stretch/>
        </p:blipFill>
        <p:spPr bwMode="auto">
          <a:xfrm>
            <a:off x="8154564" y="2338355"/>
            <a:ext cx="2689458" cy="2623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5E343-2816-F769-6135-8B7C487CD14F}"/>
              </a:ext>
            </a:extLst>
          </p:cNvPr>
          <p:cNvSpPr txBox="1"/>
          <p:nvPr/>
        </p:nvSpPr>
        <p:spPr>
          <a:xfrm>
            <a:off x="8142957" y="5066778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label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polygon annotation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15B945-5274-3385-ACB4-109F617D3DF6}"/>
              </a:ext>
            </a:extLst>
          </p:cNvPr>
          <p:cNvCxnSpPr>
            <a:cxnSpLocks/>
          </p:cNvCxnSpPr>
          <p:nvPr/>
        </p:nvCxnSpPr>
        <p:spPr>
          <a:xfrm flipH="1">
            <a:off x="5298510" y="4183693"/>
            <a:ext cx="319413" cy="118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830DA-05C0-3784-5272-EA58E3C0CA3C}"/>
              </a:ext>
            </a:extLst>
          </p:cNvPr>
          <p:cNvCxnSpPr>
            <a:cxnSpLocks/>
          </p:cNvCxnSpPr>
          <p:nvPr/>
        </p:nvCxnSpPr>
        <p:spPr>
          <a:xfrm>
            <a:off x="9499292" y="4249454"/>
            <a:ext cx="70593" cy="29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9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246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8DD5CA-7F51-707D-00DF-A4451870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45962"/>
              </p:ext>
            </p:extLst>
          </p:nvPr>
        </p:nvGraphicFramePr>
        <p:xfrm>
          <a:off x="1640910" y="2210844"/>
          <a:ext cx="8348598" cy="2661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622">
                  <a:extLst>
                    <a:ext uri="{9D8B030D-6E8A-4147-A177-3AD203B41FA5}">
                      <a16:colId xmlns:a16="http://schemas.microsoft.com/office/drawing/2014/main" val="31378269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102826342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4898218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1414877141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4084598997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618151195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2326731740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003608416"/>
                    </a:ext>
                  </a:extLst>
                </a:gridCol>
                <a:gridCol w="927622">
                  <a:extLst>
                    <a:ext uri="{9D8B030D-6E8A-4147-A177-3AD203B41FA5}">
                      <a16:colId xmlns:a16="http://schemas.microsoft.com/office/drawing/2014/main" val="3599306196"/>
                    </a:ext>
                  </a:extLst>
                </a:gridCol>
              </a:tblGrid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Metode Pembentukan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5031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0.449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153422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 err="1">
                          <a:effectLst/>
                        </a:rPr>
                        <a:t>Instance</a:t>
                      </a:r>
                      <a:r>
                        <a:rPr lang="id-ID" sz="900" dirty="0">
                          <a:effectLst/>
                        </a:rPr>
                        <a:t> </a:t>
                      </a:r>
                      <a:r>
                        <a:rPr lang="id-ID" sz="900" dirty="0" err="1">
                          <a:effectLst/>
                        </a:rPr>
                        <a:t>segmentation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0.654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0.297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250.0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338851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2921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0.741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83.3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57648"/>
                  </a:ext>
                </a:extLst>
              </a:tr>
              <a:tr h="3679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Object Detection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0.807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0.528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979205"/>
                  </a:ext>
                </a:extLst>
              </a:tr>
              <a:tr h="372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Instance segmentation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0.365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56.8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17.6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500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2819B8-5E90-304E-B200-8FA3AE66D642}"/>
              </a:ext>
            </a:extLst>
          </p:cNvPr>
          <p:cNvSpPr txBox="1"/>
          <p:nvPr/>
        </p:nvSpPr>
        <p:spPr>
          <a:xfrm>
            <a:off x="623824" y="4905987"/>
            <a:ext cx="997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8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2FF-A0E8-418A-9958-C0C2B8F0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35556"/>
          <a:stretch/>
        </p:blipFill>
        <p:spPr bwMode="auto">
          <a:xfrm>
            <a:off x="1978395" y="2407188"/>
            <a:ext cx="2660738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2E37-8B2E-223C-5049-C24BE808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5411"/>
          <a:stretch/>
        </p:blipFill>
        <p:spPr bwMode="auto">
          <a:xfrm>
            <a:off x="7233062" y="2403044"/>
            <a:ext cx="2668381" cy="2617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60582" y="52759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10916" y="5129202"/>
            <a:ext cx="271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 segmentation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103C0-AF9E-ABA5-72ED-0D4927DBC797}"/>
              </a:ext>
            </a:extLst>
          </p:cNvPr>
          <p:cNvCxnSpPr>
            <a:cxnSpLocks/>
          </p:cNvCxnSpPr>
          <p:nvPr/>
        </p:nvCxnSpPr>
        <p:spPr>
          <a:xfrm flipH="1" flipV="1">
            <a:off x="8457372" y="2893512"/>
            <a:ext cx="219757" cy="34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2: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1949295" y="5137489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7255854" y="4998990"/>
            <a:ext cx="27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2110636" y="2406967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2228B-68F3-ADF3-DFC3-FEB878F2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35257"/>
          <a:stretch/>
        </p:blipFill>
        <p:spPr bwMode="auto">
          <a:xfrm>
            <a:off x="7402882" y="2406967"/>
            <a:ext cx="2418617" cy="2309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8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451CF-9D89-3E2A-8F3C-AF9BD6AE3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86464"/>
              </p:ext>
            </p:extLst>
          </p:nvPr>
        </p:nvGraphicFramePr>
        <p:xfrm>
          <a:off x="1665963" y="2242160"/>
          <a:ext cx="8561540" cy="245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154">
                  <a:extLst>
                    <a:ext uri="{9D8B030D-6E8A-4147-A177-3AD203B41FA5}">
                      <a16:colId xmlns:a16="http://schemas.microsoft.com/office/drawing/2014/main" val="3046053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56142003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6847727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448992749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930889861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446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12826941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3883547578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4218788504"/>
                    </a:ext>
                  </a:extLst>
                </a:gridCol>
                <a:gridCol w="856154">
                  <a:extLst>
                    <a:ext uri="{9D8B030D-6E8A-4147-A177-3AD203B41FA5}">
                      <a16:colId xmlns:a16="http://schemas.microsoft.com/office/drawing/2014/main" val="1139273075"/>
                    </a:ext>
                  </a:extLst>
                </a:gridCol>
              </a:tblGrid>
              <a:tr h="354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Varian Model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Citra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Batch Size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berkas (MB)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1515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YOLOv7-Tiny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0.449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0.76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416.7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2.4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973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0.789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312.5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586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0.823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106.4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9.4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72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889997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0.843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0.557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69.0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2551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YOLOv7-X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64.1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15.6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139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5858325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800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0.852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38.8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25.8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6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7ABC80-3853-1054-2D1A-51E18E3155D6}"/>
              </a:ext>
            </a:extLst>
          </p:cNvPr>
          <p:cNvSpPr txBox="1"/>
          <p:nvPr/>
        </p:nvSpPr>
        <p:spPr>
          <a:xfrm>
            <a:off x="771916" y="4828442"/>
            <a:ext cx="6480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Epochs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300,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Optimizers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SGD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Parameter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model:</a:t>
            </a:r>
          </a:p>
          <a:p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size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0.6,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threshold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0.001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6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YOLOv7-Tiny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0768-B5E5-430A-630E-77A25E4E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35334"/>
          <a:stretch/>
        </p:blipFill>
        <p:spPr bwMode="auto">
          <a:xfrm>
            <a:off x="4619126" y="2389816"/>
            <a:ext cx="2626232" cy="2318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DA25F-C74D-3F0C-5C9D-D973D63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35175"/>
          <a:stretch/>
        </p:blipFill>
        <p:spPr bwMode="auto">
          <a:xfrm>
            <a:off x="8433310" y="2403842"/>
            <a:ext cx="2534102" cy="2304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694C4-781D-B953-F0DC-B12C70DA9CCB}"/>
              </a:ext>
            </a:extLst>
          </p:cNvPr>
          <p:cNvCxnSpPr>
            <a:cxnSpLocks/>
          </p:cNvCxnSpPr>
          <p:nvPr/>
        </p:nvCxnSpPr>
        <p:spPr>
          <a:xfrm flipH="1">
            <a:off x="5174313" y="3556028"/>
            <a:ext cx="454897" cy="200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CA016-276F-D3C1-1A66-58F3E04019BD}"/>
              </a:ext>
            </a:extLst>
          </p:cNvPr>
          <p:cNvCxnSpPr>
            <a:cxnSpLocks/>
          </p:cNvCxnSpPr>
          <p:nvPr/>
        </p:nvCxnSpPr>
        <p:spPr>
          <a:xfrm>
            <a:off x="6019156" y="382043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D4BA6F-6829-78A5-B85D-E98D4B7231E5}"/>
              </a:ext>
            </a:extLst>
          </p:cNvPr>
          <p:cNvCxnSpPr>
            <a:cxnSpLocks/>
          </p:cNvCxnSpPr>
          <p:nvPr/>
        </p:nvCxnSpPr>
        <p:spPr>
          <a:xfrm flipH="1">
            <a:off x="8908494" y="3820438"/>
            <a:ext cx="398344" cy="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6D41-7D93-55A5-874F-1E8B5BB4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r="35334"/>
          <a:stretch/>
        </p:blipFill>
        <p:spPr bwMode="auto">
          <a:xfrm>
            <a:off x="4745350" y="2406974"/>
            <a:ext cx="2409825" cy="2325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B0B1E-D6AB-C950-960C-056303754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34545"/>
          <a:stretch/>
        </p:blipFill>
        <p:spPr bwMode="auto">
          <a:xfrm>
            <a:off x="8550962" y="2414594"/>
            <a:ext cx="2426970" cy="231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8C6A0-72FB-430C-2CB3-3B6459909539}"/>
              </a:ext>
            </a:extLst>
          </p:cNvPr>
          <p:cNvCxnSpPr>
            <a:cxnSpLocks/>
          </p:cNvCxnSpPr>
          <p:nvPr/>
        </p:nvCxnSpPr>
        <p:spPr>
          <a:xfrm>
            <a:off x="5956526" y="3933172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0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3: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Citra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640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BF55A-5F45-9EC0-6E77-E7C08301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r="34977"/>
          <a:stretch/>
        </p:blipFill>
        <p:spPr bwMode="auto">
          <a:xfrm>
            <a:off x="785165" y="2406974"/>
            <a:ext cx="2373682" cy="2309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YOLOv7-X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piksel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549-4E8D-2F3F-D8D3-18F49C04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35806"/>
          <a:stretch/>
        </p:blipFill>
        <p:spPr bwMode="auto">
          <a:xfrm>
            <a:off x="4736778" y="2390943"/>
            <a:ext cx="2426970" cy="234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333E9-D644-AD22-48AC-567901909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35333"/>
          <a:stretch/>
        </p:blipFill>
        <p:spPr bwMode="auto">
          <a:xfrm>
            <a:off x="8591919" y="2380783"/>
            <a:ext cx="2345055" cy="235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5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91AE41-6B45-908B-FCEC-9D3380261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1468"/>
              </p:ext>
            </p:extLst>
          </p:nvPr>
        </p:nvGraphicFramePr>
        <p:xfrm>
          <a:off x="1672226" y="2298526"/>
          <a:ext cx="8311014" cy="3062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446">
                  <a:extLst>
                    <a:ext uri="{9D8B030D-6E8A-4147-A177-3AD203B41FA5}">
                      <a16:colId xmlns:a16="http://schemas.microsoft.com/office/drawing/2014/main" val="3426209363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405880338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63084017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24923457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032584191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3142289764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1607036675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4272470256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782951797"/>
                    </a:ext>
                  </a:extLst>
                </a:gridCol>
              </a:tblGrid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Epochs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Patience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Epochs Terbaik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425434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0.843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0.557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69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14.5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-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7765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0.573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0.86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67.6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14.8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644/1000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791558"/>
                  </a:ext>
                </a:extLst>
              </a:tr>
              <a:tr h="7656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0.859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0.569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0.86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63.7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15.7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641/1000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3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61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4: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Penambahan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Epochs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AC644-8824-5795-ADC7-5A62A961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6723"/>
              </p:ext>
            </p:extLst>
          </p:nvPr>
        </p:nvGraphicFramePr>
        <p:xfrm>
          <a:off x="776614" y="1972849"/>
          <a:ext cx="10528128" cy="3820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4688">
                  <a:extLst>
                    <a:ext uri="{9D8B030D-6E8A-4147-A177-3AD203B41FA5}">
                      <a16:colId xmlns:a16="http://schemas.microsoft.com/office/drawing/2014/main" val="406667259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29654152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69450748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2171272735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1466201253"/>
                    </a:ext>
                  </a:extLst>
                </a:gridCol>
                <a:gridCol w="1754688">
                  <a:extLst>
                    <a:ext uri="{9D8B030D-6E8A-4147-A177-3AD203B41FA5}">
                      <a16:colId xmlns:a16="http://schemas.microsoft.com/office/drawing/2014/main" val="339892833"/>
                    </a:ext>
                  </a:extLst>
                </a:gridCol>
              </a:tblGrid>
              <a:tr h="65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Kelas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Metrics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epochs=300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patience=50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YOLOv7 epochs=1000, patience=100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6509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0.887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12685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664674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0.890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0.909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87848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Skipjack Tuna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0.785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457683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0.646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429803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0.703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61686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Tongkol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0.956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53385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0.936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18988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0.935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0.943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0.946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183425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Squid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0.848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0.825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0.830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646106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0.529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0.661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0.628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56081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0.652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0.734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31529"/>
                  </a:ext>
                </a:extLst>
              </a:tr>
              <a:tr h="210787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Unknown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Precision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0.799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0.788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131532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Recall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0.751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0.777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335597"/>
                  </a:ext>
                </a:extLst>
              </a:tr>
              <a:tr h="21078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0.778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b="1" dirty="0">
                          <a:effectLst/>
                        </a:rPr>
                        <a:t>0.779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4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8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48D26-BBFD-BB06-514C-CF40D58C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33209"/>
              </p:ext>
            </p:extLst>
          </p:nvPr>
        </p:nvGraphicFramePr>
        <p:xfrm>
          <a:off x="1847589" y="2448840"/>
          <a:ext cx="7853820" cy="1302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70">
                  <a:extLst>
                    <a:ext uri="{9D8B030D-6E8A-4147-A177-3AD203B41FA5}">
                      <a16:colId xmlns:a16="http://schemas.microsoft.com/office/drawing/2014/main" val="373786082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875239088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2240825764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3656660617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1740348542"/>
                    </a:ext>
                  </a:extLst>
                </a:gridCol>
                <a:gridCol w="1308970">
                  <a:extLst>
                    <a:ext uri="{9D8B030D-6E8A-4147-A177-3AD203B41FA5}">
                      <a16:colId xmlns:a16="http://schemas.microsoft.com/office/drawing/2014/main" val="500041091"/>
                    </a:ext>
                  </a:extLst>
                </a:gridCol>
              </a:tblGrid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Berkas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Jumlah FPS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Inference Time (ms)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Ukuran Video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63749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hiv00074.mp4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750.3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1000">
                          <a:effectLst/>
                        </a:rPr>
                        <a:t>384 x 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91039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469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hiv00167.mp4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797.6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6885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50122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hiv00171.mp4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1.4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697.2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77343"/>
                  </a:ext>
                </a:extLst>
              </a:tr>
              <a:tr h="1861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dirty="0">
                          <a:effectLst/>
                        </a:rPr>
                        <a:t>Komputer Pelatihan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98.0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d-ID" sz="900" b="1" dirty="0">
                          <a:effectLst/>
                        </a:rPr>
                        <a:t>10.2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922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79BC-FED7-3ED7-696E-A1BFF682A8AE}"/>
              </a:ext>
            </a:extLst>
          </p:cNvPr>
          <p:cNvSpPr txBox="1"/>
          <p:nvPr/>
        </p:nvSpPr>
        <p:spPr>
          <a:xfrm>
            <a:off x="1847589" y="1995856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6B93-66F5-1CB5-AFA6-F754AD43E583}"/>
              </a:ext>
            </a:extLst>
          </p:cNvPr>
          <p:cNvSpPr txBox="1"/>
          <p:nvPr/>
        </p:nvSpPr>
        <p:spPr>
          <a:xfrm>
            <a:off x="1674117" y="3972985"/>
            <a:ext cx="79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pendeteksian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4EC5E-B566-A83F-4B38-54755EB69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22276"/>
              </p:ext>
            </p:extLst>
          </p:nvPr>
        </p:nvGraphicFramePr>
        <p:xfrm>
          <a:off x="2561574" y="4505156"/>
          <a:ext cx="5943600" cy="1168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493829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256945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079131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11902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486218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89883351"/>
                    </a:ext>
                  </a:extLst>
                </a:gridCol>
              </a:tblGrid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Perangkat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Ukuran Citra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mAP0.5:0.95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F1-Score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3172725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Jetson Nano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640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224347"/>
                  </a:ext>
                </a:extLst>
              </a:tr>
              <a:tr h="389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Komputer Pelatihan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0.669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>
                          <a:effectLst/>
                        </a:rPr>
                        <a:t>0.47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id-ID" sz="900" dirty="0">
                          <a:effectLst/>
                        </a:rPr>
                        <a:t>0.68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73972" y="2224216"/>
            <a:ext cx="73850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tahun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2021, Indonesia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peringkat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 negara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di dunia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558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Tercatat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terdapat 167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indonesia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melakukan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IUU fishing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kerugian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dialami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diperkirakan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74 Juta USD.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terlalu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dikhususkan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komoditi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ekspor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terkini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keunggulan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versi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459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9797"/>
            <a:ext cx="1001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5: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A0C0-9741-C68E-BF87-8A02AB165C5B}"/>
              </a:ext>
            </a:extLst>
          </p:cNvPr>
          <p:cNvSpPr txBox="1"/>
          <p:nvPr/>
        </p:nvSpPr>
        <p:spPr>
          <a:xfrm>
            <a:off x="623824" y="5137496"/>
            <a:ext cx="2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Citra dengan label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benar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0A53-0402-AC0E-D748-0650EFBD19FC}"/>
              </a:ext>
            </a:extLst>
          </p:cNvPr>
          <p:cNvSpPr txBox="1"/>
          <p:nvPr/>
        </p:nvSpPr>
        <p:spPr>
          <a:xfrm>
            <a:off x="4619126" y="4998997"/>
            <a:ext cx="26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jetson nano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670BC-2613-1E26-D254-4B325F53D41C}"/>
              </a:ext>
            </a:extLst>
          </p:cNvPr>
          <p:cNvSpPr txBox="1"/>
          <p:nvPr/>
        </p:nvSpPr>
        <p:spPr>
          <a:xfrm>
            <a:off x="8433310" y="4998997"/>
            <a:ext cx="266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 pendeteksian model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pelatihan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B970A-C361-94C6-A1E7-8EEB85806FF3}"/>
              </a:ext>
            </a:extLst>
          </p:cNvPr>
          <p:cNvCxnSpPr>
            <a:cxnSpLocks/>
          </p:cNvCxnSpPr>
          <p:nvPr/>
        </p:nvCxnSpPr>
        <p:spPr>
          <a:xfrm>
            <a:off x="9814542" y="3945698"/>
            <a:ext cx="0" cy="414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DD2F4-3CB5-2673-D101-549A0978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8" y="2839161"/>
            <a:ext cx="2944720" cy="16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325E-C3DD-BEBF-1FDD-7BCC4F27D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884"/>
          <a:stretch/>
        </p:blipFill>
        <p:spPr bwMode="auto">
          <a:xfrm>
            <a:off x="4619126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F4C59-3D96-35D7-1804-8FC58991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1575"/>
          <a:stretch/>
        </p:blipFill>
        <p:spPr bwMode="auto">
          <a:xfrm>
            <a:off x="8599152" y="2670764"/>
            <a:ext cx="2430780" cy="2018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342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267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untuk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dengan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personal dengan jumlah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4280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22.870 label dan 6 kelas.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polygon annotation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signifikan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0.1 hingga 1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bentuk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bounding box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 FPS.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object detection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45-55%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1.6 – 2.6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166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 – 8% pada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0.8 – 5.2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104.2 FPS.</a:t>
            </a:r>
          </a:p>
        </p:txBody>
      </p:sp>
    </p:spTree>
    <p:extLst>
      <p:ext uri="{BB962C8B-B14F-4D97-AF65-F5344CB8AC3E}">
        <p14:creationId xmlns:p14="http://schemas.microsoft.com/office/powerpoint/2010/main" val="2804352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epochs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pendeteksian false negative model YOLOv7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peningkatan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3%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0.3 – 1.2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86.1%,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hingga 14.5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69 FPS. Hal tersebut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didapatkan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800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piksel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jumlah epochs 1000 dengan patience 50.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Pengimplementasian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Jetson Nano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penurunan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kecepatan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sebesar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687 – 787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menurunkan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FPS hingga 96 FPS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97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23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Saran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dataset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model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menyeimbangkan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rasio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kelas pada dataset agar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baik hanya pada kelas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rendah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YOLOv7-Tiny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 atau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edge devices yang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Jetson Nano.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instance segmentation agar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perhitungan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jumlah ikan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lebih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presisi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menambah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pendeteksian.</a:t>
            </a:r>
          </a:p>
        </p:txBody>
      </p:sp>
    </p:spTree>
    <p:extLst>
      <p:ext uri="{BB962C8B-B14F-4D97-AF65-F5344CB8AC3E}">
        <p14:creationId xmlns:p14="http://schemas.microsoft.com/office/powerpoint/2010/main" val="395299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[1]	“Fish; fillets, frozen exports by country |2021.” https://wits.worldbank.org/trade/comtrade/en/country/ALL/year/2021/tradeflow/Exports/partner/WLD/product/030420 (accessed Nov. 20,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[2]	“Tuna export company and exporters in Indonesia -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Tridge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 https://www.tridge.com/intelligences/atlantic-bluefin-tuna/ID/export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[3]	“KKP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167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Pelaku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Illegal Fishing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Selama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2021 Halaman all - Kompas.com.” https://money.kompas.com/read/2021/12/13/173905726/kkp-tangkap-167-kapal-pelaku-illegal-fishing-selama-2021?page=all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[4]	“IUU Fishing as an Evolving Threat to Southeast Asia’s Maritime Security | Asia Maritime Transparency Initiative.” https://amti.csis.org/iuu-fishing-as-an-evolving-threat-to-southeast-asias-maritime-security/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[5]	“Indonesia sinks 8 Malaysian vessels for illegal fishing.” https://www.aa.com.tr/en/asia-pacific/indonesia-sinks-8-malaysian-vessels-for-illegal-fishing/2181821 (accessed Nov. 21,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[6]	“What is Computer Vision? | IBM.” https://www.ibm.com/id-en/topics/computer-vision (accessed Dec. 05, 2022).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[7]	Z. Zou, Z. Shi, Y. Guo, J. Ye, and S. Member, “Object Detection in 20 Years: A Survey,” May 2019,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10.48550/arxiv.1905.05055.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[8]	C.-Y. Wang,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Bochkovskiy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H.-Y. M. Liao, “YOLOv7: Trainable bag-of-freebies sets new state-of-the-art for real-time object detectors”.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[9]	C. J. L. Chan, E. J. A. Reyes, N. B.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Linsangan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A.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Juanatas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“Real-time Detection of Aquarium Fish Species Using YOLOv4-tiny on Raspberry Pi 4,” in 4th IEEE International Conference on Artificial Intelligence in Engineering and Technology, IICAIET 2022, Institute of Electrical and Electronics Engineers Inc., 2022.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10.1109/IICAIET55139.2022.9936790.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[10]	N. Radha, R.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Swathika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P. S. Shreya, “Automatic Fish Detection in Underwater Videos using Machine Learning,” in 6th International Conference on I-SMAC (IoT in Social, Mobile, Analytics and Cloud), I-SMAC 2022 - Proceedings, Institute of Electrical and Electronics Engineers Inc., 2022, pp. 587–592.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: 10.1109/I-SMAC55078.2022.9987363.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[11]	V. Lakshmanan, M.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Görner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R. Gillard, Practical Machine Learning for Computer Vision End-to-End Machine Learning for Images. </a:t>
            </a:r>
          </a:p>
          <a:p>
            <a:pPr fontAlgn="base">
              <a:spcAft>
                <a:spcPts val="1200"/>
              </a:spcAft>
            </a:pP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[12]	I. Goodfellow, Y. </a:t>
            </a:r>
            <a:r>
              <a:rPr lang="en-U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Bengio</a:t>
            </a:r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and A. Courville, Deep Learning. </a:t>
            </a:r>
          </a:p>
        </p:txBody>
      </p:sp>
    </p:spTree>
    <p:extLst>
      <p:ext uri="{BB962C8B-B14F-4D97-AF65-F5344CB8AC3E}">
        <p14:creationId xmlns:p14="http://schemas.microsoft.com/office/powerpoint/2010/main" val="2176837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4" y="1303534"/>
            <a:ext cx="27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Daftar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11C2-8862-4DCD-F5E3-DA60420AA7F5}"/>
              </a:ext>
            </a:extLst>
          </p:cNvPr>
          <p:cNvSpPr txBox="1"/>
          <p:nvPr/>
        </p:nvSpPr>
        <p:spPr>
          <a:xfrm>
            <a:off x="623824" y="2101104"/>
            <a:ext cx="106683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[13]	M. Elgendy, O’Reilly for Higher Education (Firm), and an O. M. Company. Safari, Deep Learning for Vision Systems. 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[14]	R. Szeliski, Computer Vision: Algorithms and Applications 2nd Edition. 2021. [Online]. Available: https://szeliski.org/Book,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[15]	“Mean Average Precision (mAP) Explained: Everything You Need to Know.” https://www.v7labs.com/blog/mean-average-precision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[16]	“Getting Started with YOLO v4 - MATLAB &amp; Simulink.” https://www.mathworks.com/help/vision/ug/getting-started-with-yolo-v4.html (accessed May 25,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[17]	“Description.” https://www.fishnet.ai/description (accessed Dec. 16, 2022).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[18]	“Polygon Annotation | Humans in the Loop.” https://humansintheloop.org/services/polygon-annotation/ (accessed May 18,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[19]	“Label Studio Documentation — Install and Upgrade Label Studio.” https://labelstud.io/guide/install.html#Install-with-Anaconda (accessed Jun. 01,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[20]	“Chapter 15. Swap Space Red Hat Enterprise Linux 7 | Red Hat Customer Portal.” https://access.redhat.com/documentation/en-us/red_hat_enterprise_linux/7/html/storage_administration_guide/ch-swapspace (accessed May 22, 2023).</a:t>
            </a:r>
          </a:p>
          <a:p>
            <a:pPr fontAlgn="base">
              <a:spcAft>
                <a:spcPts val="1200"/>
              </a:spcAft>
            </a:pPr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[21]	“How To Add Swap Space on Ubuntu 18.04 | DigitalOcean.” https://www.digitalocean.com/community/tutorials/how-to-add-swap-space-on-ubuntu-18-04 (accessed May 22, 2023).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2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838200" y="904041"/>
            <a:ext cx="10515600" cy="814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Demo</a:t>
            </a:r>
          </a:p>
        </p:txBody>
      </p:sp>
      <p:pic>
        <p:nvPicPr>
          <p:cNvPr id="2" name="Online Media 1" title="Demo Skripsi">
            <a:hlinkClick r:id="" action="ppaction://media"/>
            <a:extLst>
              <a:ext uri="{FF2B5EF4-FFF2-40B4-BE49-F238E27FC236}">
                <a16:creationId xmlns:a16="http://schemas.microsoft.com/office/drawing/2014/main" id="{A11D432A-BCF9-CE34-5402-C336443CA6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45351" y="1565753"/>
            <a:ext cx="8446755" cy="47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521-3037-4E2B-946A-A1C90F5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Terima</a:t>
            </a:r>
            <a:r>
              <a:rPr lang="en-US" dirty="0">
                <a:solidFill>
                  <a:schemeClr val="bg1"/>
                </a:solidFill>
                <a:latin typeface="Brush Script MT" panose="03060802040406070304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kasih</a:t>
            </a:r>
            <a:endParaRPr lang="en-ID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30131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Tujuan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Penelitian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30131" y="1982450"/>
            <a:ext cx="73850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membedakan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beberapa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tangkapan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nelayan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instance segmentation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dan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object detection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sebagai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Membandingkan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varian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dalam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5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Batasan </a:t>
            </a: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5265-59C2-4282-9D71-9226F9A6B44F}"/>
              </a:ext>
            </a:extLst>
          </p:cNvPr>
          <p:cNvSpPr txBox="1"/>
          <p:nvPr/>
        </p:nvSpPr>
        <p:spPr>
          <a:xfrm>
            <a:off x="623825" y="2099059"/>
            <a:ext cx="73850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himpunan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dikumpulkan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terpasang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pendeteksian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memberikan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keluaran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kotak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pembatas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label untuk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terdeteksi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model YOLOv7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video yang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ditangkap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kamera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cctv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kapal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(human, tuna, skipjack tuna,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tongkol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squid, unknown) yang mungkin terdapat pada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citra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84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60B-766C-4651-BC0C-B08331D6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62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FE234-6DAE-B9C7-7800-E10D29F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8" y="2089800"/>
            <a:ext cx="6668367" cy="327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83B7-53C6-4897-7AB7-7E44662C3C62}"/>
              </a:ext>
            </a:extLst>
          </p:cNvPr>
          <p:cNvSpPr txBox="1"/>
          <p:nvPr/>
        </p:nvSpPr>
        <p:spPr>
          <a:xfrm>
            <a:off x="740777" y="5617922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363ED-447A-4C54-8E03-70991FA9058F}"/>
              </a:ext>
            </a:extLst>
          </p:cNvPr>
          <p:cNvSpPr txBox="1"/>
          <p:nvPr/>
        </p:nvSpPr>
        <p:spPr>
          <a:xfrm>
            <a:off x="623825" y="1309797"/>
            <a:ext cx="46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Object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0813-9ADD-5DCC-5E84-7CD0436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8" y="2503800"/>
            <a:ext cx="3999104" cy="20245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26724C-4877-8252-2C9D-34E758B5C345}"/>
              </a:ext>
            </a:extLst>
          </p:cNvPr>
          <p:cNvSpPr/>
          <p:nvPr/>
        </p:nvSpPr>
        <p:spPr>
          <a:xfrm>
            <a:off x="5110843" y="3167390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13AE-55CB-D613-9252-D4B8EC1DCE86}"/>
              </a:ext>
            </a:extLst>
          </p:cNvPr>
          <p:cNvSpPr txBox="1"/>
          <p:nvPr/>
        </p:nvSpPr>
        <p:spPr>
          <a:xfrm>
            <a:off x="774138" y="5674289"/>
            <a:ext cx="66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Source: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for Vision Systems, Muhammad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Elgendy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F104E-F033-452D-3FC8-0C7CB647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6156165" y="2425379"/>
            <a:ext cx="1677651" cy="21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3AB14-40A2-C180-4688-064F4BCEB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1"/>
          <a:stretch/>
        </p:blipFill>
        <p:spPr>
          <a:xfrm>
            <a:off x="9216739" y="2425379"/>
            <a:ext cx="1677652" cy="21767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D473A0-A4AD-2D1E-A343-9A3ECCD0A2DB}"/>
              </a:ext>
            </a:extLst>
          </p:cNvPr>
          <p:cNvSpPr/>
          <p:nvPr/>
        </p:nvSpPr>
        <p:spPr>
          <a:xfrm>
            <a:off x="8171417" y="3252159"/>
            <a:ext cx="707721" cy="523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60861-A8D0-F5B9-3855-97EDDC033CF8}"/>
              </a:ext>
            </a:extLst>
          </p:cNvPr>
          <p:cNvSpPr txBox="1"/>
          <p:nvPr/>
        </p:nvSpPr>
        <p:spPr>
          <a:xfrm>
            <a:off x="1792290" y="4602159"/>
            <a:ext cx="196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Region proposals</a:t>
            </a:r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942B-4880-19BC-6345-0A213F2F2457}"/>
              </a:ext>
            </a:extLst>
          </p:cNvPr>
          <p:cNvSpPr txBox="1"/>
          <p:nvPr/>
        </p:nvSpPr>
        <p:spPr>
          <a:xfrm>
            <a:off x="6013590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extractions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E0FF-6991-DFA7-A491-75C5450184CA}"/>
              </a:ext>
            </a:extLst>
          </p:cNvPr>
          <p:cNvSpPr txBox="1"/>
          <p:nvPr/>
        </p:nvSpPr>
        <p:spPr>
          <a:xfrm>
            <a:off x="9074165" y="4616568"/>
            <a:ext cx="196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Non-maximum </a:t>
            </a:r>
            <a:r>
              <a:rPr lang="en-US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supression</a:t>
            </a:r>
            <a:endParaRPr lang="id-ID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6785"/>
      </p:ext>
    </p:extLst>
  </p:cSld>
  <p:clrMapOvr>
    <a:masterClrMapping/>
  </p:clrMapOvr>
</p:sld>
</file>

<file path=ppt/theme/theme1.xml><?xml version="1.0" encoding="utf-8"?>
<a:theme xmlns:a="http://schemas.openxmlformats.org/drawingml/2006/main" name="FTUI Moo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UI Moocs" id="{126F9176-3FF5-4A1E-9952-9B83B00E77D4}" vid="{17CF3E37-2474-4697-9167-596FED51F5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FTUI Moocs</Template>
  <TotalTime>1438</TotalTime>
  <Words>2663</Words>
  <Application>Microsoft Office PowerPoint</Application>
  <PresentationFormat>Widescreen</PresentationFormat>
  <Paragraphs>583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Brush Script MT</vt:lpstr>
      <vt:lpstr>Calibri</vt:lpstr>
      <vt:lpstr>Courier New</vt:lpstr>
      <vt:lpstr>Roboto</vt:lpstr>
      <vt:lpstr>Times New Roman</vt:lpstr>
      <vt:lpstr>Trajan Pro</vt:lpstr>
      <vt:lpstr>FTUI Moocs</vt:lpstr>
      <vt:lpstr>Pengembangan Sistem Deteksi Multi Objek untuk Pendeteksian Jenis Ikan Berbasis YOLOv7</vt:lpstr>
      <vt:lpstr>Topik bahasan</vt:lpstr>
      <vt:lpstr>Pendahuluan</vt:lpstr>
      <vt:lpstr>PowerPoint Presentation</vt:lpstr>
      <vt:lpstr>PowerPoint Presentation</vt:lpstr>
      <vt:lpstr>PowerPoint Presentation</vt:lpstr>
      <vt:lpstr>Landasan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Perancangan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dan Analisis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Persiapan Perkuliahan  Semester Genap 2021-2022</dc:title>
  <dc:creator>Arief Udhiarto</dc:creator>
  <cp:lastModifiedBy>Muhammad Daffa Ajiputra</cp:lastModifiedBy>
  <cp:revision>21</cp:revision>
  <dcterms:created xsi:type="dcterms:W3CDTF">2022-02-02T01:04:25Z</dcterms:created>
  <dcterms:modified xsi:type="dcterms:W3CDTF">2023-06-30T00:41:17Z</dcterms:modified>
</cp:coreProperties>
</file>